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09/01/15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09/01/15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09/01/15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8190"/>
            <a:ext cx="6461760" cy="1008241"/>
          </a:xfrm>
        </p:spPr>
        <p:txBody>
          <a:bodyPr/>
          <a:lstStyle/>
          <a:p>
            <a:r>
              <a:rPr lang="en-US" dirty="0" err="1"/>
              <a:t>Imiglucerase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449" y="3522295"/>
            <a:ext cx="7175103" cy="2116505"/>
          </a:xfrm>
        </p:spPr>
        <p:txBody>
          <a:bodyPr/>
          <a:lstStyle/>
          <a:p>
            <a:r>
              <a:rPr lang="en-US" b="1" dirty="0" err="1" smtClean="0">
                <a:solidFill>
                  <a:srgbClr val="2F2B20"/>
                </a:solidFill>
              </a:rPr>
              <a:t>Drugbank</a:t>
            </a:r>
            <a:r>
              <a:rPr lang="en-US" b="1" dirty="0" smtClean="0">
                <a:solidFill>
                  <a:srgbClr val="2F2B20"/>
                </a:solidFill>
              </a:rPr>
              <a:t> ID</a:t>
            </a:r>
            <a:r>
              <a:rPr lang="en-US" dirty="0" smtClean="0">
                <a:solidFill>
                  <a:srgbClr val="2F2B20"/>
                </a:solidFill>
              </a:rPr>
              <a:t>:  </a:t>
            </a:r>
            <a:r>
              <a:rPr lang="en-US" dirty="0">
                <a:solidFill>
                  <a:srgbClr val="2F2B20"/>
                </a:solidFill>
              </a:rPr>
              <a:t>DB00053</a:t>
            </a:r>
            <a:r>
              <a:rPr lang="en-US" dirty="0">
                <a:solidFill>
                  <a:srgbClr val="2F2B20"/>
                </a:solidFill>
              </a:rPr>
              <a:t> </a:t>
            </a:r>
            <a:endParaRPr lang="en-US" dirty="0" smtClean="0">
              <a:solidFill>
                <a:srgbClr val="2F2B20"/>
              </a:solidFill>
            </a:endParaRPr>
          </a:p>
          <a:p>
            <a:r>
              <a:rPr lang="en-US" sz="2200" b="1" dirty="0">
                <a:solidFill>
                  <a:srgbClr val="2F2B20"/>
                </a:solidFill>
              </a:rPr>
              <a:t>Protein chemical </a:t>
            </a:r>
            <a:r>
              <a:rPr lang="en-US" sz="2200" b="1" dirty="0" smtClean="0">
                <a:solidFill>
                  <a:srgbClr val="2F2B20"/>
                </a:solidFill>
              </a:rPr>
              <a:t>formula </a:t>
            </a:r>
            <a:r>
              <a:rPr lang="en-US" dirty="0" smtClean="0">
                <a:solidFill>
                  <a:srgbClr val="2F2B20"/>
                </a:solidFill>
              </a:rPr>
              <a:t>: C</a:t>
            </a:r>
            <a:r>
              <a:rPr lang="en-US" baseline="-25000" dirty="0" smtClean="0">
                <a:solidFill>
                  <a:srgbClr val="2F2B20"/>
                </a:solidFill>
              </a:rPr>
              <a:t>2532</a:t>
            </a:r>
            <a:r>
              <a:rPr lang="en-US" dirty="0" smtClean="0">
                <a:solidFill>
                  <a:srgbClr val="2F2B20"/>
                </a:solidFill>
              </a:rPr>
              <a:t>H</a:t>
            </a:r>
            <a:r>
              <a:rPr lang="en-US" baseline="-25000" dirty="0" smtClean="0">
                <a:solidFill>
                  <a:srgbClr val="2F2B20"/>
                </a:solidFill>
              </a:rPr>
              <a:t>3854</a:t>
            </a:r>
            <a:r>
              <a:rPr lang="en-US" dirty="0" smtClean="0">
                <a:solidFill>
                  <a:srgbClr val="2F2B20"/>
                </a:solidFill>
              </a:rPr>
              <a:t>N</a:t>
            </a:r>
            <a:r>
              <a:rPr lang="en-US" baseline="-25000" dirty="0" smtClean="0">
                <a:solidFill>
                  <a:srgbClr val="2F2B20"/>
                </a:solidFill>
              </a:rPr>
              <a:t>672</a:t>
            </a:r>
            <a:r>
              <a:rPr lang="en-US" dirty="0" smtClean="0">
                <a:solidFill>
                  <a:srgbClr val="2F2B20"/>
                </a:solidFill>
              </a:rPr>
              <a:t>O</a:t>
            </a:r>
            <a:r>
              <a:rPr lang="en-US" baseline="-25000" dirty="0" smtClean="0">
                <a:solidFill>
                  <a:srgbClr val="2F2B20"/>
                </a:solidFill>
              </a:rPr>
              <a:t>711</a:t>
            </a:r>
            <a:r>
              <a:rPr lang="en-US" dirty="0" smtClean="0">
                <a:solidFill>
                  <a:srgbClr val="2F2B20"/>
                </a:solidFill>
              </a:rPr>
              <a:t>S</a:t>
            </a:r>
            <a:r>
              <a:rPr lang="en-US" baseline="-25000" dirty="0" smtClean="0">
                <a:solidFill>
                  <a:srgbClr val="2F2B20"/>
                </a:solidFill>
              </a:rPr>
              <a:t>16</a:t>
            </a:r>
          </a:p>
          <a:p>
            <a:r>
              <a:rPr lang="en-US" sz="2200" b="1" dirty="0" smtClean="0">
                <a:solidFill>
                  <a:srgbClr val="2F2B20"/>
                </a:solidFill>
              </a:rPr>
              <a:t>Protein </a:t>
            </a:r>
            <a:r>
              <a:rPr lang="en-US" sz="2200" b="1" dirty="0">
                <a:solidFill>
                  <a:srgbClr val="2F2B20"/>
                </a:solidFill>
              </a:rPr>
              <a:t>average </a:t>
            </a:r>
            <a:r>
              <a:rPr lang="en-US" sz="2200" b="1" dirty="0" smtClean="0">
                <a:solidFill>
                  <a:srgbClr val="2F2B20"/>
                </a:solidFill>
              </a:rPr>
              <a:t>weight :</a:t>
            </a:r>
            <a:r>
              <a:rPr lang="en-US" dirty="0" smtClean="0">
                <a:solidFill>
                  <a:srgbClr val="2F2B20"/>
                </a:solidFill>
              </a:rPr>
              <a:t> 55597.4000</a:t>
            </a:r>
          </a:p>
          <a:p>
            <a:r>
              <a:rPr lang="en-US" sz="2200" b="1" dirty="0">
                <a:solidFill>
                  <a:srgbClr val="2F2B20"/>
                </a:solidFill>
              </a:rPr>
              <a:t>Half-life</a:t>
            </a:r>
            <a:r>
              <a:rPr lang="en-US" sz="2200" b="1" dirty="0">
                <a:solidFill>
                  <a:srgbClr val="2F2B20"/>
                </a:solidFill>
              </a:rPr>
              <a:t> </a:t>
            </a:r>
            <a:r>
              <a:rPr lang="en-US" sz="2200" b="1" dirty="0" smtClean="0">
                <a:solidFill>
                  <a:srgbClr val="2F2B20"/>
                </a:solidFill>
              </a:rPr>
              <a:t>: </a:t>
            </a:r>
            <a:r>
              <a:rPr lang="fi-FI" sz="2400" dirty="0">
                <a:solidFill>
                  <a:srgbClr val="2F2B20"/>
                </a:solidFill>
              </a:rPr>
              <a:t>3.6-10.4 min</a:t>
            </a:r>
            <a:r>
              <a:rPr lang="fi-FI" sz="2400" dirty="0">
                <a:solidFill>
                  <a:srgbClr val="2F2B20"/>
                </a:solidFill>
              </a:rPr>
              <a:t> </a:t>
            </a:r>
            <a:endParaRPr lang="en-US" sz="22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0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12" y="196411"/>
            <a:ext cx="7906988" cy="6204389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/>
              <a:t>Human Beta-</a:t>
            </a:r>
            <a:r>
              <a:rPr lang="en-US" sz="1800" dirty="0" err="1"/>
              <a:t>glucocerebrosidase</a:t>
            </a:r>
            <a:r>
              <a:rPr lang="en-US" sz="1800" dirty="0"/>
              <a:t> or Beta-D-</a:t>
            </a:r>
            <a:r>
              <a:rPr lang="en-US" sz="1800" dirty="0" err="1"/>
              <a:t>glucosyl</a:t>
            </a:r>
            <a:r>
              <a:rPr lang="en-US" sz="1800" dirty="0"/>
              <a:t>-N-</a:t>
            </a:r>
            <a:r>
              <a:rPr lang="en-US" sz="1800" dirty="0" err="1"/>
              <a:t>acylsphingosine</a:t>
            </a:r>
            <a:r>
              <a:rPr lang="en-US" sz="1800" dirty="0"/>
              <a:t> </a:t>
            </a:r>
            <a:r>
              <a:rPr lang="en-US" sz="1800" dirty="0" err="1"/>
              <a:t>glucohydrolase</a:t>
            </a:r>
            <a:r>
              <a:rPr lang="en-US" sz="1800" dirty="0"/>
              <a:t> E.C. 3.2.1.45. 497 residue protein with N-linked carbohydrates, MW=59.3 </a:t>
            </a:r>
            <a:r>
              <a:rPr lang="en-US" sz="1800" dirty="0" err="1"/>
              <a:t>kD</a:t>
            </a:r>
            <a:r>
              <a:rPr lang="en-US" sz="1800" dirty="0"/>
              <a:t>. </a:t>
            </a:r>
            <a:r>
              <a:rPr lang="en-US" sz="1800" dirty="0" err="1"/>
              <a:t>Alglucerase</a:t>
            </a:r>
            <a:r>
              <a:rPr lang="en-US" sz="1800" dirty="0"/>
              <a:t> is prepared by modification of the oligosaccharide chains of human Beta-</a:t>
            </a:r>
            <a:r>
              <a:rPr lang="en-US" sz="1800" dirty="0" err="1"/>
              <a:t>glucocerebrosidase</a:t>
            </a:r>
            <a:r>
              <a:rPr lang="en-US" sz="1800" dirty="0"/>
              <a:t>. The modification alters the sugar residues at the non-reducing ends of the oligosaccharide chains of the glycoprotein so that they are predominantly terminated with mannose </a:t>
            </a:r>
            <a:r>
              <a:rPr lang="en-US" sz="1800" dirty="0" smtClean="0"/>
              <a:t>residues.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Indication</a:t>
            </a:r>
            <a:r>
              <a:rPr lang="en-US" dirty="0" smtClean="0"/>
              <a:t>  </a:t>
            </a:r>
          </a:p>
          <a:p>
            <a:pPr marL="114300" indent="0">
              <a:buNone/>
            </a:pPr>
            <a:r>
              <a:rPr lang="en-US" sz="1600" dirty="0"/>
              <a:t>For the treatment of </a:t>
            </a:r>
            <a:r>
              <a:rPr lang="en-US" sz="1600" dirty="0" err="1"/>
              <a:t>Gaucher's</a:t>
            </a:r>
            <a:r>
              <a:rPr lang="en-US" sz="1600" dirty="0"/>
              <a:t> disease (deficiency in </a:t>
            </a:r>
            <a:r>
              <a:rPr lang="en-US" sz="1600" dirty="0" err="1"/>
              <a:t>glucocerebrosidase</a:t>
            </a:r>
            <a:r>
              <a:rPr lang="en-US" sz="1600" dirty="0"/>
              <a:t>)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Pharmacodynamics</a:t>
            </a:r>
            <a:r>
              <a:rPr lang="en-US" dirty="0" smtClean="0"/>
              <a:t> </a:t>
            </a:r>
            <a:endParaRPr lang="en-US" b="1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 err="1"/>
              <a:t>Gaucher</a:t>
            </a:r>
            <a:r>
              <a:rPr lang="en-US" sz="1800" dirty="0"/>
              <a:t> disease is characterized by a functional deficiency in Beta-</a:t>
            </a:r>
            <a:r>
              <a:rPr lang="en-US" sz="1800" dirty="0" err="1"/>
              <a:t>glucocerebrosidase</a:t>
            </a:r>
            <a:r>
              <a:rPr lang="en-US" sz="1800" dirty="0"/>
              <a:t> enzymatic activity and the resultant accumulation of lipid </a:t>
            </a:r>
            <a:r>
              <a:rPr lang="en-US" sz="1800" dirty="0" err="1"/>
              <a:t>glucocerebroside</a:t>
            </a:r>
            <a:r>
              <a:rPr lang="en-US" sz="1800" dirty="0"/>
              <a:t> in tissue macrophages which become engorged and are termed </a:t>
            </a:r>
            <a:r>
              <a:rPr lang="en-US" sz="1800" dirty="0" err="1"/>
              <a:t>Gaucher</a:t>
            </a:r>
            <a:r>
              <a:rPr lang="en-US" sz="1800" dirty="0"/>
              <a:t> cells. </a:t>
            </a:r>
            <a:r>
              <a:rPr lang="en-US" sz="1800" dirty="0" err="1"/>
              <a:t>Gaucher</a:t>
            </a:r>
            <a:r>
              <a:rPr lang="en-US" sz="1800" dirty="0"/>
              <a:t> cells are typically found in liver, spleen and bone marrow. This can lead to an enlarged spleen and liver (</a:t>
            </a:r>
            <a:r>
              <a:rPr lang="en-US" sz="1800" dirty="0" err="1"/>
              <a:t>hepatosplenomegaly</a:t>
            </a:r>
            <a:r>
              <a:rPr lang="en-US" sz="1800" dirty="0"/>
              <a:t>). Secondary hematologic </a:t>
            </a:r>
            <a:r>
              <a:rPr lang="en-US" sz="1800" dirty="0" err="1"/>
              <a:t>sequelae</a:t>
            </a:r>
            <a:r>
              <a:rPr lang="en-US" sz="1800" dirty="0"/>
              <a:t> include severe anemia and thrombocytopenia. Injections of </a:t>
            </a:r>
            <a:r>
              <a:rPr lang="en-US" sz="1800" dirty="0" err="1"/>
              <a:t>imiglucerase</a:t>
            </a:r>
            <a:r>
              <a:rPr lang="en-US" sz="1800" dirty="0"/>
              <a:t> into </a:t>
            </a:r>
            <a:r>
              <a:rPr lang="en-US" sz="1800" dirty="0" err="1"/>
              <a:t>Gaucher</a:t>
            </a:r>
            <a:r>
              <a:rPr lang="en-US" sz="1800" dirty="0"/>
              <a:t> disease patients leads to elevated serum levels of the enzyme and reduction in the accumulation of </a:t>
            </a:r>
            <a:r>
              <a:rPr lang="en-US" sz="1800" dirty="0" err="1"/>
              <a:t>glucocerebroside</a:t>
            </a:r>
            <a:r>
              <a:rPr lang="en-US" sz="1800" dirty="0"/>
              <a:t> leading to reduced anemia and thrombocytopenia, reduced spleen and liver size, and decreased cachexia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675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26" y="274975"/>
            <a:ext cx="7933174" cy="6125825"/>
          </a:xfrm>
        </p:spPr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Mechanism Of Action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err="1"/>
              <a:t>Imiglucerase</a:t>
            </a:r>
            <a:r>
              <a:rPr lang="en-US" sz="1600" dirty="0"/>
              <a:t> catalyzes the hydrolysis of the glycolipid, </a:t>
            </a:r>
            <a:r>
              <a:rPr lang="en-US" sz="1600" dirty="0" err="1"/>
              <a:t>glucocerebroside</a:t>
            </a:r>
            <a:r>
              <a:rPr lang="en-US" sz="1600" dirty="0"/>
              <a:t>, to glucose and </a:t>
            </a:r>
            <a:r>
              <a:rPr lang="en-US" sz="1600" dirty="0" err="1"/>
              <a:t>ceramide</a:t>
            </a:r>
            <a:r>
              <a:rPr lang="en-US" sz="1600" dirty="0"/>
              <a:t> as part of the normal degradation pathway for membrane lipids.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Volume of Distribution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/>
              <a:t>0.09 </a:t>
            </a:r>
            <a:r>
              <a:rPr lang="en-US" sz="1600" dirty="0"/>
              <a:t>to 0.15 L/kg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Clearance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sz="1600" dirty="0"/>
              <a:t>14.5 +/- 4.0 mL/min/kg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Categories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Enzyme Replacement Agents </a:t>
            </a:r>
            <a:endParaRPr lang="en-US" sz="16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Affected Organism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/>
              <a:t>Humans and other mammals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208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99" y="235693"/>
            <a:ext cx="7880801" cy="6165107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Patents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600" dirty="0" smtClean="0"/>
              <a:t>Country		Patent Number	   Approved	Expires </a:t>
            </a:r>
          </a:p>
          <a:p>
            <a:pPr marL="114300" indent="0">
              <a:buNone/>
            </a:pPr>
            <a:r>
              <a:rPr lang="en-US" sz="1600" dirty="0" smtClean="0"/>
              <a:t>United States	5549892</a:t>
            </a:r>
            <a:r>
              <a:rPr lang="en-US" sz="1600" dirty="0"/>
              <a:t>	</a:t>
            </a:r>
            <a:r>
              <a:rPr lang="en-US" sz="1600" dirty="0" smtClean="0"/>
              <a:t>  	1993</a:t>
            </a:r>
            <a:r>
              <a:rPr lang="en-US" sz="1600" dirty="0"/>
              <a:t>-08-</a:t>
            </a:r>
            <a:r>
              <a:rPr lang="en-US" sz="1600" dirty="0" smtClean="0"/>
              <a:t>27	 2013</a:t>
            </a:r>
            <a:r>
              <a:rPr lang="en-US" sz="1600" dirty="0"/>
              <a:t>-08-</a:t>
            </a:r>
            <a:r>
              <a:rPr lang="en-US" sz="1600" dirty="0" smtClean="0"/>
              <a:t>27</a:t>
            </a:r>
          </a:p>
          <a:p>
            <a:pPr marL="114300" indent="0">
              <a:buNone/>
            </a:pPr>
            <a:r>
              <a:rPr lang="en-US" b="1" dirty="0"/>
              <a:t>Sequence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smtClean="0"/>
              <a:t>ARPCIPKSFGYSSVVCVCNATYCDSFDPPTFPALGTFSRYESTRSGRRMELSMGPIQANHTGTGLLLTLQPEQKFQKVKGFGGAMTDAAALNILALSPPAQNLLLKSYFSEEGIGYNIIRVPMASCDFSIRTYTYADTPDDFQLHNFSLPEEDTKLKIPLIHRALQLAQRPVSLLASPWTSPTWLKTNGAVNGKGSLKGQPGDIYHQTWARYFVKFLDAYAEHKLQFWAVTAENEPSAGLLSGYPFQCLGFTPEHQRDFIARDLGPTLANSTHHNVRLLMLDDQRLLLPHWAKVVLTDPEAAKYVHGIAVHWYLDFLAPAKATLGETHRLFPNTMLFASEACVGSKFWEQSVRLGSWDRGMQYSHSIITNLLYHVVGWTDWNLALNPEGGPNWVRNFVDSPIIVDITKDTFYKQPMFYHLGHFSKFIPEGSQRVGLVASQKNDLDAVALMHPDGSAVVVVLNRSSKDVPLTIKDPAVGFLETISPGYSIHTYLWRRQ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Targets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600" dirty="0" err="1"/>
              <a:t>Glucocerebroside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25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9" y="288069"/>
            <a:ext cx="7841521" cy="611273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Brands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600" dirty="0" err="1"/>
              <a:t>Cerezyme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Company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600" dirty="0"/>
              <a:t>Genzyme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r>
              <a:rPr lang="en-US" sz="1700" dirty="0" smtClean="0"/>
              <a:t>: </a:t>
            </a:r>
            <a:r>
              <a:rPr lang="en-US" sz="1700" dirty="0" err="1"/>
              <a:t>Cerezyme</a:t>
            </a:r>
            <a:r>
              <a:rPr lang="en-US" sz="1700" dirty="0"/>
              <a:t>® (</a:t>
            </a:r>
            <a:r>
              <a:rPr lang="en-US" sz="1700" dirty="0" err="1"/>
              <a:t>imiglucerase</a:t>
            </a:r>
            <a:r>
              <a:rPr lang="en-US" sz="1700" dirty="0"/>
              <a:t> for injection) is an analogue of the human enzyme β-</a:t>
            </a:r>
            <a:r>
              <a:rPr lang="en-US" sz="1700" dirty="0" err="1"/>
              <a:t>glucocerebrosidase</a:t>
            </a:r>
            <a:r>
              <a:rPr lang="en-US" sz="1700" dirty="0"/>
              <a:t>, produced by recombinant DNA technology. β-</a:t>
            </a:r>
            <a:r>
              <a:rPr lang="en-US" sz="1700" dirty="0" err="1"/>
              <a:t>Glucocerebrosidase</a:t>
            </a:r>
            <a:r>
              <a:rPr lang="en-US" sz="1700" dirty="0"/>
              <a:t> (β-D-</a:t>
            </a:r>
            <a:r>
              <a:rPr lang="en-US" sz="1700" dirty="0" err="1"/>
              <a:t>glucosyl</a:t>
            </a:r>
            <a:r>
              <a:rPr lang="en-US" sz="1700" dirty="0"/>
              <a:t>-N-</a:t>
            </a:r>
            <a:r>
              <a:rPr lang="en-US" sz="1700" dirty="0" err="1"/>
              <a:t>acylsphingosine</a:t>
            </a:r>
            <a:r>
              <a:rPr lang="en-US" sz="1700" dirty="0"/>
              <a:t> </a:t>
            </a:r>
            <a:r>
              <a:rPr lang="en-US" sz="1700" dirty="0" err="1"/>
              <a:t>glucohydrolase</a:t>
            </a:r>
            <a:r>
              <a:rPr lang="en-US" sz="1700" dirty="0"/>
              <a:t>, E.C. 3.2.1.45) is a </a:t>
            </a:r>
            <a:r>
              <a:rPr lang="en-US" sz="1700" dirty="0" err="1"/>
              <a:t>lysosomal</a:t>
            </a:r>
            <a:r>
              <a:rPr lang="en-US" sz="1700" dirty="0"/>
              <a:t> glycoprotein enzyme which catalyzes the hydrolysis of the glycolipid </a:t>
            </a:r>
            <a:r>
              <a:rPr lang="en-US" sz="1700" dirty="0" err="1"/>
              <a:t>glucocerebroside</a:t>
            </a:r>
            <a:r>
              <a:rPr lang="en-US" sz="1700" dirty="0"/>
              <a:t> to glucose and </a:t>
            </a:r>
            <a:r>
              <a:rPr lang="en-US" sz="1700" dirty="0" err="1"/>
              <a:t>ceramide</a:t>
            </a:r>
            <a:r>
              <a:rPr lang="en-US" sz="1700" dirty="0"/>
              <a:t>.</a:t>
            </a:r>
            <a:br>
              <a:rPr lang="en-US" sz="1700" dirty="0"/>
            </a:br>
            <a:r>
              <a:rPr lang="en-US" sz="1700" dirty="0" smtClean="0"/>
              <a:t>	</a:t>
            </a:r>
            <a:r>
              <a:rPr lang="en-US" sz="1700" dirty="0" err="1" smtClean="0"/>
              <a:t>Cerezyme</a:t>
            </a:r>
            <a:r>
              <a:rPr lang="en-US" sz="1700" dirty="0"/>
              <a:t>® (</a:t>
            </a:r>
            <a:r>
              <a:rPr lang="en-US" sz="1700" dirty="0" err="1"/>
              <a:t>imiglucerase</a:t>
            </a:r>
            <a:r>
              <a:rPr lang="en-US" sz="1700" dirty="0"/>
              <a:t>) is produced by recombinant DNA technology using mammalian cell culture (Chinese hamster ovary). Purified </a:t>
            </a:r>
            <a:r>
              <a:rPr lang="en-US" sz="1700" dirty="0" err="1"/>
              <a:t>imiglucerase</a:t>
            </a:r>
            <a:r>
              <a:rPr lang="en-US" sz="1700" dirty="0"/>
              <a:t> is a monomeric glycoprotein of 497 amino acids, containing 4 N-linked glycosylation sites (</a:t>
            </a:r>
            <a:r>
              <a:rPr lang="en-US" sz="1700" dirty="0" err="1"/>
              <a:t>Mr</a:t>
            </a:r>
            <a:r>
              <a:rPr lang="en-US" sz="1700" dirty="0"/>
              <a:t> = 60,430). </a:t>
            </a:r>
            <a:r>
              <a:rPr lang="en-US" sz="1700" dirty="0" err="1"/>
              <a:t>Imiglucerase</a:t>
            </a:r>
            <a:r>
              <a:rPr lang="en-US" sz="1700" dirty="0"/>
              <a:t> differs from placental </a:t>
            </a:r>
            <a:r>
              <a:rPr lang="en-US" sz="1700" dirty="0" err="1"/>
              <a:t>glucocerebrosidase</a:t>
            </a:r>
            <a:r>
              <a:rPr lang="en-US" sz="1700" dirty="0"/>
              <a:t> by one amino acid at position 495, where </a:t>
            </a:r>
            <a:r>
              <a:rPr lang="en-US" sz="1700" dirty="0" err="1"/>
              <a:t>histidine</a:t>
            </a:r>
            <a:r>
              <a:rPr lang="en-US" sz="1700" dirty="0"/>
              <a:t> is substituted for arginine. The oligosaccharide chains at the glycosylation sites have been modified to terminate in mannose sugars. The modified carbohydrate structures on </a:t>
            </a:r>
            <a:r>
              <a:rPr lang="en-US" sz="1700" dirty="0" err="1"/>
              <a:t>imiglucerase</a:t>
            </a:r>
            <a:r>
              <a:rPr lang="en-US" sz="1700" dirty="0"/>
              <a:t> are somewhat different from those on placental </a:t>
            </a:r>
            <a:r>
              <a:rPr lang="en-US" sz="1700" dirty="0" err="1"/>
              <a:t>gluco-cerebrosidase</a:t>
            </a:r>
            <a:r>
              <a:rPr lang="en-US" sz="1700" dirty="0"/>
              <a:t>. These mannose-terminated oligosaccharide chains of </a:t>
            </a:r>
            <a:r>
              <a:rPr lang="en-US" sz="1700" dirty="0" err="1"/>
              <a:t>imiglucerase</a:t>
            </a:r>
            <a:r>
              <a:rPr lang="en-US" sz="1700" dirty="0"/>
              <a:t> are specifically recognized by </a:t>
            </a:r>
            <a:r>
              <a:rPr lang="en-US" sz="1700" dirty="0" err="1"/>
              <a:t>endocytic</a:t>
            </a:r>
            <a:r>
              <a:rPr lang="en-US" sz="1700" dirty="0"/>
              <a:t> carbohydrate receptors on macrophages, the cells that accumulate lipid in </a:t>
            </a:r>
            <a:r>
              <a:rPr lang="en-US" sz="1700" dirty="0" err="1"/>
              <a:t>Gaucher</a:t>
            </a:r>
            <a:r>
              <a:rPr lang="en-US" sz="1700" dirty="0"/>
              <a:t> disease.</a:t>
            </a:r>
            <a:r>
              <a:rPr lang="en-US" sz="1700" dirty="0"/>
              <a:t> </a:t>
            </a:r>
            <a:endParaRPr lang="en-US" sz="1700" dirty="0" smtClean="0"/>
          </a:p>
          <a:p>
            <a:pPr marL="114300" indent="0">
              <a:buNone/>
            </a:pPr>
            <a:r>
              <a:rPr lang="en-US" b="1" dirty="0"/>
              <a:t>Used For/Prescribed for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600" dirty="0"/>
              <a:t>It is used as an enzyme replacement in people with Type I </a:t>
            </a:r>
            <a:r>
              <a:rPr lang="en-US" sz="1600" dirty="0" err="1"/>
              <a:t>Gaucher</a:t>
            </a:r>
            <a:r>
              <a:rPr lang="en-US" sz="1600" dirty="0"/>
              <a:t> disease.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273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12" y="235693"/>
            <a:ext cx="7906988" cy="642917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Formulation</a:t>
            </a:r>
            <a:r>
              <a:rPr lang="en-US" dirty="0"/>
              <a:t> </a:t>
            </a:r>
            <a:r>
              <a:rPr lang="en-US" sz="1700" dirty="0" smtClean="0"/>
              <a:t>: </a:t>
            </a:r>
            <a:r>
              <a:rPr lang="en-US" sz="1600" dirty="0" err="1"/>
              <a:t>Certezyme</a:t>
            </a:r>
            <a:r>
              <a:rPr lang="en-US" sz="1600" dirty="0"/>
              <a:t> is supplied as 200 unit vial and 400 unit vial. The constituent of 200 unit vial are   212 units of </a:t>
            </a:r>
            <a:r>
              <a:rPr lang="en-US" sz="1600" dirty="0" err="1"/>
              <a:t>Imiglucerase</a:t>
            </a:r>
            <a:r>
              <a:rPr lang="en-US" sz="1600" dirty="0"/>
              <a:t>, 170 mg </a:t>
            </a:r>
            <a:r>
              <a:rPr lang="en-US" sz="1600" dirty="0" err="1"/>
              <a:t>mannitol</a:t>
            </a:r>
            <a:r>
              <a:rPr lang="en-US" sz="1600" dirty="0"/>
              <a:t> ,  70 mg sodium citrates,  52 mg  </a:t>
            </a:r>
            <a:r>
              <a:rPr lang="en-US" sz="1600" dirty="0" err="1"/>
              <a:t>trisodium</a:t>
            </a:r>
            <a:r>
              <a:rPr lang="en-US" sz="1600" dirty="0"/>
              <a:t> citrate, 18 mg Disodium hydrogen citrate and 0.53 mg </a:t>
            </a:r>
            <a:r>
              <a:rPr lang="en-US" sz="1600" dirty="0" err="1"/>
              <a:t>polysorbate</a:t>
            </a:r>
            <a:r>
              <a:rPr lang="en-US" sz="1600" dirty="0"/>
              <a:t>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14300" indent="0">
              <a:buNone/>
            </a:pPr>
            <a:r>
              <a:rPr lang="en-US" b="1" dirty="0"/>
              <a:t>Form</a:t>
            </a:r>
            <a:r>
              <a:rPr lang="en-US" dirty="0"/>
              <a:t> </a:t>
            </a:r>
            <a:r>
              <a:rPr lang="en-US" dirty="0" smtClean="0"/>
              <a:t> : </a:t>
            </a:r>
            <a:r>
              <a:rPr lang="en-US" sz="1700" dirty="0"/>
              <a:t>sterile, non-pyrogenic, white to off-white lyophilized product</a:t>
            </a:r>
            <a:r>
              <a:rPr lang="en-US" sz="1700" dirty="0"/>
              <a:t> </a:t>
            </a:r>
            <a:endParaRPr lang="en-US" sz="1700" dirty="0" smtClean="0"/>
          </a:p>
          <a:p>
            <a:pPr marL="114300" indent="0">
              <a:buNone/>
            </a:pPr>
            <a:r>
              <a:rPr lang="en-US" b="1" dirty="0"/>
              <a:t>Route of administration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700" dirty="0"/>
              <a:t>intravenous infusion</a:t>
            </a:r>
            <a:r>
              <a:rPr lang="en-US" sz="1700" dirty="0"/>
              <a:t> </a:t>
            </a:r>
            <a:endParaRPr lang="en-US" sz="1700" dirty="0" smtClean="0"/>
          </a:p>
          <a:p>
            <a:pPr marL="114300" indent="0">
              <a:buNone/>
            </a:pPr>
            <a:r>
              <a:rPr lang="en-US" b="1" dirty="0"/>
              <a:t>Dosage </a:t>
            </a:r>
            <a:r>
              <a:rPr lang="en-US" sz="1600" b="1" dirty="0" smtClean="0"/>
              <a:t>:</a:t>
            </a:r>
            <a:r>
              <a:rPr lang="en-US" sz="1600" dirty="0" smtClean="0"/>
              <a:t>  </a:t>
            </a:r>
            <a:r>
              <a:rPr lang="en-US" sz="1600" dirty="0"/>
              <a:t>Dosage should be individualized to each patient. Initial dosages range from 2.5 U/kg of body weight 3 times a week to 60 U/kg once every 2 weeks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Contraindication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600" dirty="0"/>
              <a:t>There are no known contraindications to the use of </a:t>
            </a:r>
            <a:r>
              <a:rPr lang="en-US" sz="1600" dirty="0" err="1"/>
              <a:t>Cerezyme</a:t>
            </a:r>
            <a:r>
              <a:rPr lang="en-US" sz="1600" dirty="0" smtClean="0"/>
              <a:t>®.</a:t>
            </a:r>
          </a:p>
          <a:p>
            <a:pPr marL="114300" indent="0">
              <a:buNone/>
            </a:pPr>
            <a:r>
              <a:rPr lang="en-US" b="1" dirty="0"/>
              <a:t>Side effects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600" dirty="0"/>
              <a:t>Common </a:t>
            </a:r>
            <a:r>
              <a:rPr lang="en-US" sz="1600" dirty="0" err="1"/>
              <a:t>Cerezyme</a:t>
            </a:r>
            <a:r>
              <a:rPr lang="en-US" sz="1600" dirty="0"/>
              <a:t> side effects may include:</a:t>
            </a:r>
            <a:br>
              <a:rPr lang="en-US" sz="1600" dirty="0"/>
            </a:br>
            <a:r>
              <a:rPr lang="en-US" sz="1600" dirty="0" smtClean="0"/>
              <a:t>stomach </a:t>
            </a:r>
            <a:r>
              <a:rPr lang="en-US" sz="1600" dirty="0"/>
              <a:t>pain, nausea, vomiting, diarrhea;</a:t>
            </a:r>
            <a:br>
              <a:rPr lang="en-US" sz="1600" dirty="0"/>
            </a:br>
            <a:r>
              <a:rPr lang="en-US" sz="1600" dirty="0" smtClean="0"/>
              <a:t> fast </a:t>
            </a:r>
            <a:r>
              <a:rPr lang="en-US" sz="1600" dirty="0"/>
              <a:t>heartbeats;</a:t>
            </a:r>
            <a:br>
              <a:rPr lang="en-US" sz="1600" dirty="0"/>
            </a:br>
            <a:r>
              <a:rPr lang="en-US" sz="1600" dirty="0" smtClean="0"/>
              <a:t> </a:t>
            </a:r>
            <a:r>
              <a:rPr lang="en-US" sz="1600" dirty="0"/>
              <a:t>headache, dizziness;</a:t>
            </a:r>
            <a:br>
              <a:rPr lang="en-US" sz="1600" dirty="0"/>
            </a:br>
            <a:r>
              <a:rPr lang="en-US" sz="1600" dirty="0" smtClean="0"/>
              <a:t> </a:t>
            </a:r>
            <a:r>
              <a:rPr lang="en-US" sz="1600" dirty="0"/>
              <a:t>back pain;</a:t>
            </a:r>
            <a:br>
              <a:rPr lang="en-US" sz="1600" dirty="0"/>
            </a:br>
            <a:r>
              <a:rPr lang="en-US" sz="1600" dirty="0" smtClean="0"/>
              <a:t> </a:t>
            </a:r>
            <a:r>
              <a:rPr lang="en-US" sz="1600" dirty="0"/>
              <a:t>fever, chills, tired feeling;</a:t>
            </a:r>
            <a:br>
              <a:rPr lang="en-US" sz="1600" dirty="0"/>
            </a:br>
            <a:r>
              <a:rPr lang="en-US" sz="1600" dirty="0" smtClean="0"/>
              <a:t> mild </a:t>
            </a:r>
            <a:r>
              <a:rPr lang="en-US" sz="1600" dirty="0"/>
              <a:t>rash; or</a:t>
            </a:r>
            <a:br>
              <a:rPr lang="en-US" sz="1600" dirty="0"/>
            </a:br>
            <a:r>
              <a:rPr lang="en-US" sz="1600" dirty="0" smtClean="0"/>
              <a:t> itching</a:t>
            </a:r>
            <a:r>
              <a:rPr lang="en-US" sz="1600" dirty="0"/>
              <a:t>, burning, swelling, or other discomfort around the IV needle</a:t>
            </a:r>
            <a:r>
              <a:rPr lang="en-US" sz="1700" dirty="0"/>
              <a:t>.</a:t>
            </a:r>
            <a:br>
              <a:rPr lang="en-US" sz="1700" dirty="0"/>
            </a:br>
            <a:r>
              <a:rPr lang="en-US" sz="1800" b="1" dirty="0"/>
              <a:t>Drug Interaction </a:t>
            </a:r>
            <a:r>
              <a:rPr lang="en-US" sz="1600" b="1" dirty="0"/>
              <a:t>:</a:t>
            </a:r>
            <a:r>
              <a:rPr lang="en-US" sz="1600" dirty="0"/>
              <a:t>  A total of 1 drugs (2 brand and generic names) are known to interact moderately with </a:t>
            </a:r>
            <a:r>
              <a:rPr lang="en-US" sz="1600" dirty="0" err="1"/>
              <a:t>Cerezyme</a:t>
            </a:r>
            <a:r>
              <a:rPr lang="en-US" sz="1600" dirty="0"/>
              <a:t> (</a:t>
            </a:r>
            <a:r>
              <a:rPr lang="en-US" sz="1600" dirty="0" err="1"/>
              <a:t>imiglucerase</a:t>
            </a:r>
            <a:r>
              <a:rPr lang="en-US" sz="1600" dirty="0"/>
              <a:t>).                                                                                                           1) </a:t>
            </a:r>
            <a:r>
              <a:rPr lang="en-US" sz="1600" dirty="0" err="1"/>
              <a:t>miglustat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2) </a:t>
            </a:r>
            <a:r>
              <a:rPr lang="en-US" sz="1600" dirty="0" err="1"/>
              <a:t>Zavesca</a:t>
            </a:r>
            <a:r>
              <a:rPr lang="en-US" sz="1600" dirty="0"/>
              <a:t> (</a:t>
            </a:r>
            <a:r>
              <a:rPr lang="en-US" sz="1600" dirty="0" err="1"/>
              <a:t>miglustat</a:t>
            </a:r>
            <a:r>
              <a:rPr lang="en-US" sz="1600" dirty="0"/>
              <a:t>) </a:t>
            </a:r>
            <a:endParaRPr lang="en-US" sz="1600" b="1" dirty="0"/>
          </a:p>
          <a:p>
            <a:pPr marL="114300" indent="0">
              <a:buNone/>
            </a:pPr>
            <a:endParaRPr lang="en-US" sz="1700" dirty="0"/>
          </a:p>
          <a:p>
            <a:pPr marL="11430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8680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06" y="222599"/>
            <a:ext cx="7893894" cy="6178201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err="1"/>
              <a:t>Genral</a:t>
            </a:r>
            <a:r>
              <a:rPr lang="en-US" b="1" dirty="0"/>
              <a:t> References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sz="1600" dirty="0"/>
              <a:t># </a:t>
            </a:r>
            <a:r>
              <a:rPr lang="en-US" sz="1600" dirty="0" err="1"/>
              <a:t>Pastores</a:t>
            </a:r>
            <a:r>
              <a:rPr lang="en-US" sz="1600" dirty="0"/>
              <a:t> GM, Hughes DA: </a:t>
            </a:r>
            <a:r>
              <a:rPr lang="en-US" sz="1600" dirty="0" err="1"/>
              <a:t>Gaucher</a:t>
            </a:r>
            <a:r>
              <a:rPr lang="en-US" sz="1600" dirty="0"/>
              <a:t> Disease  "</a:t>
            </a:r>
            <a:r>
              <a:rPr lang="en-US" sz="1600" dirty="0" err="1"/>
              <a:t>Pubmed</a:t>
            </a:r>
            <a:r>
              <a:rPr lang="en-US" sz="1600" dirty="0"/>
              <a:t>":http://</a:t>
            </a:r>
            <a:r>
              <a:rPr lang="en-US" sz="1600" dirty="0" err="1"/>
              <a:t>www.ncbi.nlm.nih.gov</a:t>
            </a:r>
            <a:r>
              <a:rPr lang="en-US" sz="1600" dirty="0"/>
              <a:t>/</a:t>
            </a:r>
            <a:r>
              <a:rPr lang="en-US" sz="1600" dirty="0" err="1"/>
              <a:t>pubmed</a:t>
            </a:r>
            <a:r>
              <a:rPr lang="en-US" sz="1600" dirty="0"/>
              <a:t>/20301446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83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9" y="288069"/>
            <a:ext cx="7841521" cy="6112731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/>
              <a:t>Refrence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 marL="114300" indent="0">
              <a:buNone/>
            </a:pPr>
            <a:r>
              <a:rPr lang="en-US" sz="1600" dirty="0"/>
              <a:t>http://</a:t>
            </a:r>
            <a:r>
              <a:rPr lang="en-US" sz="1600" dirty="0" err="1"/>
              <a:t>www.cerezyme.com</a:t>
            </a:r>
            <a:r>
              <a:rPr lang="en-US" sz="1600" dirty="0"/>
              <a:t>/ </a:t>
            </a:r>
            <a:endParaRPr lang="en-US" sz="1600" dirty="0" smtClean="0"/>
          </a:p>
          <a:p>
            <a:pPr marL="114300" indent="0">
              <a:buNone/>
            </a:pP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www.drugs.com</a:t>
            </a:r>
            <a:r>
              <a:rPr lang="en-US" sz="1600" dirty="0"/>
              <a:t>/</a:t>
            </a:r>
            <a:r>
              <a:rPr lang="en-US" sz="1600" dirty="0" err="1"/>
              <a:t>cerezyme.html</a:t>
            </a:r>
            <a:r>
              <a:rPr lang="en-US" sz="1600" dirty="0"/>
              <a:t>  </a:t>
            </a:r>
            <a:endParaRPr lang="en-US" sz="1600" dirty="0" smtClean="0"/>
          </a:p>
          <a:p>
            <a:pPr marL="114300" indent="0">
              <a:buNone/>
            </a:pPr>
            <a:r>
              <a:rPr lang="en-US" sz="1600" dirty="0" smtClean="0"/>
              <a:t>http</a:t>
            </a:r>
            <a:r>
              <a:rPr lang="en-US" sz="1600" dirty="0"/>
              <a:t>://</a:t>
            </a:r>
            <a:r>
              <a:rPr lang="en-US" sz="1600" dirty="0" err="1"/>
              <a:t>www.rxlist.com</a:t>
            </a:r>
            <a:r>
              <a:rPr lang="en-US" sz="1600" dirty="0"/>
              <a:t>/</a:t>
            </a:r>
            <a:r>
              <a:rPr lang="en-US" sz="1600" dirty="0" err="1"/>
              <a:t>cerezyme-drug.htm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571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20</TotalTime>
  <Words>529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Imiglucerase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Imiglucerase </dc:title>
  <dc:creator>bic2</dc:creator>
  <cp:lastModifiedBy>bic2</cp:lastModifiedBy>
  <cp:revision>3</cp:revision>
  <dcterms:created xsi:type="dcterms:W3CDTF">2015-01-09T11:06:24Z</dcterms:created>
  <dcterms:modified xsi:type="dcterms:W3CDTF">2015-01-09T11:27:09Z</dcterms:modified>
</cp:coreProperties>
</file>